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7" r:id="rId7"/>
    <p:sldId id="266" r:id="rId8"/>
    <p:sldId id="258" r:id="rId9"/>
    <p:sldId id="261" r:id="rId10"/>
    <p:sldId id="262" r:id="rId11"/>
    <p:sldId id="263" r:id="rId12"/>
    <p:sldId id="264" r:id="rId13"/>
    <p:sldId id="265" r:id="rId14"/>
    <p:sldId id="268" r:id="rId15"/>
    <p:sldId id="259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2"/>
    <a:srgbClr val="F83B3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94728"/>
  </p:normalViewPr>
  <p:slideViewPr>
    <p:cSldViewPr snapToGrid="0" snapToObjects="1">
      <p:cViewPr varScale="1">
        <p:scale>
          <a:sx n="109" d="100"/>
          <a:sy n="109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ra.melo\Downloads\Encuesta%20Rendicio&#769;n%20de%20Cuentas%20borrador%20(Respuesta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PRIORIDAD</a:t>
            </a:r>
            <a:r>
              <a:rPr lang="es-CO" b="1" baseline="0"/>
              <a:t> DE LA COMUNIDAD SEGÚN LAS TEMÁTICAS </a:t>
            </a:r>
            <a:endParaRPr lang="es-CO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A75-46F0-82E7-DF90405792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A75-46F0-82E7-DF90405792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A75-46F0-82E7-DF90405792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A75-46F0-82E7-DF90405792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p3d>
                <a:contourClr>
                  <a:schemeClr val="accent2">
                    <a:lumMod val="20000"/>
                    <a:lumOff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75-46F0-82E7-DF90405792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'[Encuesta Rendición de Cuentas borrador (Respuestas).xlsx]Hoja1'!$A$14:$A$19</c:f>
              <c:strCache>
                <c:ptCount val="6"/>
                <c:pt idx="0">
                  <c:v>Seguridad y convivencia</c:v>
                </c:pt>
                <c:pt idx="1">
                  <c:v>Social (Educación, salud, enfoque de mujer y género, víctimas, etc.)</c:v>
                </c:pt>
                <c:pt idx="2">
                  <c:v>Reactivación económica </c:v>
                </c:pt>
                <c:pt idx="3">
                  <c:v>Participación ciudadana</c:v>
                </c:pt>
                <c:pt idx="4">
                  <c:v>Ambiental </c:v>
                </c:pt>
                <c:pt idx="5">
                  <c:v>Inspección, vigilancia y control (control urbanístico, establecimientos de comercio, espacio público).</c:v>
                </c:pt>
              </c:strCache>
            </c:strRef>
          </c:cat>
          <c:val>
            <c:numRef>
              <c:f>'[Encuesta Rendición de Cuentas borrador (Respuestas).xlsx]Hoja1'!$B$14:$B$19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75-46F0-82E7-DF9040579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684528"/>
        <c:axId val="321683280"/>
        <c:axId val="0"/>
      </c:bar3DChart>
      <c:catAx>
        <c:axId val="32168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1683280"/>
        <c:crosses val="autoZero"/>
        <c:auto val="1"/>
        <c:lblAlgn val="ctr"/>
        <c:lblOffset val="100"/>
        <c:noMultiLvlLbl val="0"/>
      </c:catAx>
      <c:valAx>
        <c:axId val="32168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168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48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485CEC-5F36-E842-9D86-08E386B7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3947C71-6F72-6D40-AE75-85A488FA34F9}"/>
              </a:ext>
            </a:extLst>
          </p:cNvPr>
          <p:cNvSpPr txBox="1"/>
          <p:nvPr/>
        </p:nvSpPr>
        <p:spPr>
          <a:xfrm>
            <a:off x="6778869" y="3420427"/>
            <a:ext cx="41228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RESULTADOS DE LA CONSULTA CIUDADANA -</a:t>
            </a:r>
          </a:p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TEMAS A PRIORIZAR </a:t>
            </a:r>
            <a:endParaRPr lang="es-CO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5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83859" y="582706"/>
            <a:ext cx="6759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60002"/>
                </a:solidFill>
              </a:rPr>
              <a:t>INSPECCIÓN, VIGILANCIA Y CONTROL</a:t>
            </a:r>
            <a:endParaRPr lang="es-CO" sz="2800" b="1" dirty="0">
              <a:solidFill>
                <a:srgbClr val="F6000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77" y="1271289"/>
            <a:ext cx="5393889" cy="34184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1855694" y="5085060"/>
            <a:ext cx="878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porcentaje de participantes que dieron prioridad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 tema de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IVC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fue del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60%.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0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00399" y="272562"/>
            <a:ext cx="6642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F60002"/>
                </a:solidFill>
              </a:rPr>
              <a:t>SUGERENCIAS ADICIONALES </a:t>
            </a:r>
          </a:p>
          <a:p>
            <a:endParaRPr lang="es-CO" sz="2800" b="1" dirty="0">
              <a:solidFill>
                <a:srgbClr val="F6000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1460040" y="856357"/>
            <a:ext cx="87854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Más puntos para conciliar 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Seguridad en los barrios y los colegios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Presentación de los proyectos (convenios y contratos)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Reparación de vías, señalización y movilidad. 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Mantenimiento de parques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Mayor inclusión en los programas de educación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Derechos de la población con discapacidad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Presupuesto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Dar respuesta escrita a las preguntas de la rendición de cuentas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Mayor participación para las juntas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Cultura, arte y patrimonio 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Incluir lenguaje de señas en la presentación 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 se cree un manifiesto de la solicitudes de la comunidad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 se tenga en cuenta los sectores de la parte alta del territorio </a:t>
            </a:r>
          </a:p>
          <a:p>
            <a:pPr marL="342900" indent="-342900" algn="just">
              <a:buFontTx/>
              <a:buChar char="-"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 las convocatorias para el evento se realicen con tiempo</a:t>
            </a:r>
          </a:p>
          <a:p>
            <a:pPr marL="342900" indent="-342900" algn="ctr">
              <a:buFontTx/>
              <a:buChar char="-"/>
            </a:pPr>
            <a:endParaRPr lang="es-CO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ctr">
              <a:buFontTx/>
              <a:buChar char="-"/>
            </a:pP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7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292CDC22-4079-8144-91B8-36261CA9052B}"/>
              </a:ext>
            </a:extLst>
          </p:cNvPr>
          <p:cNvGrpSpPr/>
          <p:nvPr/>
        </p:nvGrpSpPr>
        <p:grpSpPr>
          <a:xfrm>
            <a:off x="431597" y="0"/>
            <a:ext cx="11419027" cy="6858000"/>
            <a:chOff x="431597" y="0"/>
            <a:chExt cx="11419027" cy="685800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27A2614-B565-AE4A-8A11-A54AE128B630}"/>
                </a:ext>
              </a:extLst>
            </p:cNvPr>
            <p:cNvSpPr/>
            <p:nvPr/>
          </p:nvSpPr>
          <p:spPr>
            <a:xfrm>
              <a:off x="431597" y="0"/>
              <a:ext cx="1141902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537B23AE-9181-EF43-BAC4-1A965405D1A6}"/>
                </a:ext>
              </a:extLst>
            </p:cNvPr>
            <p:cNvSpPr txBox="1"/>
            <p:nvPr/>
          </p:nvSpPr>
          <p:spPr>
            <a:xfrm>
              <a:off x="3645611" y="2782180"/>
              <a:ext cx="4622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6600" b="1" dirty="0">
                  <a:solidFill>
                    <a:schemeClr val="accent4"/>
                  </a:solidFill>
                </a:rPr>
                <a:t>GRACIAS</a:t>
              </a: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1C170F-31F9-CC46-A909-468C885F2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5532" y="5123625"/>
              <a:ext cx="2122958" cy="1086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01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51B248-503F-C44C-9116-B370C888BC8A}"/>
              </a:ext>
            </a:extLst>
          </p:cNvPr>
          <p:cNvSpPr txBox="1"/>
          <p:nvPr/>
        </p:nvSpPr>
        <p:spPr>
          <a:xfrm>
            <a:off x="1215947" y="2244060"/>
            <a:ext cx="869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2416420" y="192172"/>
            <a:ext cx="7359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F60002"/>
                </a:solidFill>
              </a:rPr>
              <a:t>TEMÁTICAS A PRIORIZAR</a:t>
            </a:r>
            <a:r>
              <a:rPr lang="es-CO" sz="3000" b="1" dirty="0" smtClean="0">
                <a:solidFill>
                  <a:srgbClr val="F60002"/>
                </a:solidFill>
              </a:rPr>
              <a:t> </a:t>
            </a:r>
            <a:endParaRPr lang="es-CO" sz="3000" b="1" dirty="0">
              <a:solidFill>
                <a:srgbClr val="F6000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370873" y="1459230"/>
            <a:ext cx="107722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Se realizó una encuesta ciudadana por medio de la cual, los participantes podían priorizar entre las siguientes temáticas (según sus intereses), cuales debían ser abordados  </a:t>
            </a:r>
            <a:r>
              <a:rPr lang="es-CO" sz="2400" dirty="0"/>
              <a:t>en la rendición de </a:t>
            </a:r>
            <a:r>
              <a:rPr lang="es-CO" sz="2400" dirty="0" smtClean="0"/>
              <a:t>cuentas. Calificando en una escala de 6 (La más prioritaria) a 1 (La menos prioritaria).</a:t>
            </a:r>
          </a:p>
          <a:p>
            <a:pPr algn="just"/>
            <a:endParaRPr lang="es-CO" sz="2400" dirty="0" smtClean="0"/>
          </a:p>
          <a:p>
            <a:pPr lvl="0"/>
            <a:r>
              <a:rPr lang="es-ES_tradnl" sz="2400" dirty="0" smtClean="0"/>
              <a:t>- Seguridad </a:t>
            </a:r>
            <a:r>
              <a:rPr lang="es-ES_tradnl" sz="2400" dirty="0"/>
              <a:t>y convivencia</a:t>
            </a:r>
            <a:endParaRPr lang="es-CO" sz="2400" dirty="0"/>
          </a:p>
          <a:p>
            <a:pPr lvl="0"/>
            <a:r>
              <a:rPr lang="es-ES_tradnl" sz="2400" dirty="0" smtClean="0"/>
              <a:t>- Social </a:t>
            </a:r>
            <a:r>
              <a:rPr lang="es-ES_tradnl" sz="2400" dirty="0"/>
              <a:t>(Educación, salud, enfoque de mujer y género, víctimas, etc.)</a:t>
            </a:r>
            <a:endParaRPr lang="es-CO" sz="2400" dirty="0"/>
          </a:p>
          <a:p>
            <a:pPr lvl="0"/>
            <a:r>
              <a:rPr lang="es-ES_tradnl" sz="2400" dirty="0" smtClean="0"/>
              <a:t>- Reactivación </a:t>
            </a:r>
            <a:r>
              <a:rPr lang="es-ES_tradnl" sz="2400" dirty="0"/>
              <a:t>económica </a:t>
            </a:r>
            <a:endParaRPr lang="es-CO" sz="2400" dirty="0"/>
          </a:p>
          <a:p>
            <a:pPr lvl="0"/>
            <a:r>
              <a:rPr lang="es-ES_tradnl" sz="2400" dirty="0" smtClean="0"/>
              <a:t>- Participación </a:t>
            </a:r>
            <a:r>
              <a:rPr lang="es-ES_tradnl" sz="2400" dirty="0"/>
              <a:t>ciudadana</a:t>
            </a:r>
            <a:endParaRPr lang="es-CO" sz="2400" dirty="0"/>
          </a:p>
          <a:p>
            <a:pPr lvl="0"/>
            <a:r>
              <a:rPr lang="es-ES_tradnl" sz="2400" dirty="0" smtClean="0"/>
              <a:t>- Ambiental </a:t>
            </a:r>
            <a:endParaRPr lang="es-CO" sz="2400" dirty="0"/>
          </a:p>
          <a:p>
            <a:pPr lvl="0"/>
            <a:r>
              <a:rPr lang="es-ES_tradnl" sz="2400" dirty="0" smtClean="0"/>
              <a:t>- Inspección</a:t>
            </a:r>
            <a:r>
              <a:rPr lang="es-ES_tradnl" sz="2400" dirty="0"/>
              <a:t>, vigilancia y control (control urbanístico, establecimientos de comercio, espacio </a:t>
            </a:r>
            <a:r>
              <a:rPr lang="es-ES_tradnl" sz="2400" dirty="0" smtClean="0"/>
              <a:t>público). </a:t>
            </a:r>
            <a:endParaRPr lang="es-CO" sz="2400" dirty="0"/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27254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51B248-503F-C44C-9116-B370C888BC8A}"/>
              </a:ext>
            </a:extLst>
          </p:cNvPr>
          <p:cNvSpPr txBox="1"/>
          <p:nvPr/>
        </p:nvSpPr>
        <p:spPr>
          <a:xfrm>
            <a:off x="1215947" y="2244060"/>
            <a:ext cx="869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2416420" y="192172"/>
            <a:ext cx="7359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F60002"/>
                </a:solidFill>
              </a:rPr>
              <a:t>PARTICIPACIÓN DE LA COMUNIDAD </a:t>
            </a:r>
            <a:endParaRPr lang="es-CO" sz="3000" b="1" dirty="0">
              <a:solidFill>
                <a:srgbClr val="F6000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80" y="1888880"/>
            <a:ext cx="5016584" cy="31747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360" y="1888880"/>
            <a:ext cx="4486887" cy="317478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370873" y="5302300"/>
            <a:ext cx="107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La mayor participación se registro en la UPZ </a:t>
            </a:r>
            <a:r>
              <a:rPr lang="es-CO" sz="2400" dirty="0" smtClean="0"/>
              <a:t>San Blas con un 34%. Así mismo,  fueron las mujeres quienes en su mayoría respondieron la encuesta, con un 66%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10027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51B248-503F-C44C-9116-B370C888BC8A}"/>
              </a:ext>
            </a:extLst>
          </p:cNvPr>
          <p:cNvSpPr txBox="1"/>
          <p:nvPr/>
        </p:nvSpPr>
        <p:spPr>
          <a:xfrm>
            <a:off x="1215947" y="2244060"/>
            <a:ext cx="869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2416420" y="192172"/>
            <a:ext cx="7359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F60002"/>
                </a:solidFill>
              </a:rPr>
              <a:t>PRIORIZACIÓN</a:t>
            </a:r>
            <a:endParaRPr lang="es-CO" sz="3000" b="1" dirty="0">
              <a:solidFill>
                <a:srgbClr val="F60002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17727"/>
              </p:ext>
            </p:extLst>
          </p:nvPr>
        </p:nvGraphicFramePr>
        <p:xfrm>
          <a:off x="2416421" y="1690687"/>
          <a:ext cx="7650772" cy="382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911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2416420" y="192172"/>
            <a:ext cx="7359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F60002"/>
                </a:solidFill>
              </a:rPr>
              <a:t>SEGURIDAD Y CONVIVENCIA </a:t>
            </a:r>
            <a:endParaRPr lang="es-CO" sz="3000" b="1" dirty="0">
              <a:solidFill>
                <a:srgbClr val="F6000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1553581" y="5056745"/>
            <a:ext cx="927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 porcentaje de participantes que dieron prioridad 6 al tema de seguridad y convivencia fue del 49%.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255" y="1308847"/>
            <a:ext cx="5070459" cy="32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2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2416420" y="192172"/>
            <a:ext cx="7359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F60002"/>
                </a:solidFill>
              </a:rPr>
              <a:t>SOCIAL (EDUCACIÓN, SALUD, ENFOQUE DE MUJER Y GÉNERO, VÍCTIMAS, ETC.</a:t>
            </a:r>
            <a:endParaRPr lang="es-CO" sz="3000" b="1" dirty="0">
              <a:solidFill>
                <a:srgbClr val="F6000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73" y="1353670"/>
            <a:ext cx="5272253" cy="33898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69459" y="4957482"/>
            <a:ext cx="835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porcentaje de participantes que dieron prioridad 5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 tema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 fue del 32%.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0268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51B248-503F-C44C-9116-B370C888BC8A}"/>
              </a:ext>
            </a:extLst>
          </p:cNvPr>
          <p:cNvSpPr txBox="1"/>
          <p:nvPr/>
        </p:nvSpPr>
        <p:spPr>
          <a:xfrm>
            <a:off x="1332488" y="4880029"/>
            <a:ext cx="9236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porcentaje de participantes que dieron prioridad </a:t>
            </a:r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</a:t>
            </a: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 tema de </a:t>
            </a:r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reactivación económica </a:t>
            </a: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fue del </a:t>
            </a:r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40%.</a:t>
            </a: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s-CO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2416419" y="511922"/>
            <a:ext cx="7359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F60002"/>
                </a:solidFill>
              </a:rPr>
              <a:t>REACTIVACIÓN ECONOMICA </a:t>
            </a:r>
            <a:endParaRPr lang="es-CO" sz="3000" b="1" dirty="0">
              <a:solidFill>
                <a:srgbClr val="F6000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489" y="1484644"/>
            <a:ext cx="5107019" cy="32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2416419" y="511922"/>
            <a:ext cx="7359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F60002"/>
                </a:solidFill>
              </a:rPr>
              <a:t>PARTICIPACIÓN CIUDADANA</a:t>
            </a:r>
            <a:endParaRPr lang="es-CO" sz="3000" b="1" dirty="0">
              <a:solidFill>
                <a:srgbClr val="F6000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107" y="1228164"/>
            <a:ext cx="5250231" cy="33301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51B248-503F-C44C-9116-B370C888BC8A}"/>
              </a:ext>
            </a:extLst>
          </p:cNvPr>
          <p:cNvSpPr txBox="1"/>
          <p:nvPr/>
        </p:nvSpPr>
        <p:spPr>
          <a:xfrm>
            <a:off x="1332488" y="4880029"/>
            <a:ext cx="9236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porcentaje de participantes que dieron prioridad </a:t>
            </a:r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 tema de </a:t>
            </a:r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participación económica </a:t>
            </a:r>
            <a:r>
              <a:rPr lang="es-C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fue del </a:t>
            </a:r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39%.</a:t>
            </a: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s-CO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5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869" y="1228164"/>
            <a:ext cx="5342260" cy="33808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2416419" y="511922"/>
            <a:ext cx="7359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F60002"/>
                </a:solidFill>
              </a:rPr>
              <a:t>AMBIENTE </a:t>
            </a:r>
            <a:endParaRPr lang="es-CO" sz="3000" b="1" dirty="0">
              <a:solidFill>
                <a:srgbClr val="F6000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565CD6-051C-C543-946E-1F5FAC9E8EAD}"/>
              </a:ext>
            </a:extLst>
          </p:cNvPr>
          <p:cNvSpPr txBox="1"/>
          <p:nvPr/>
        </p:nvSpPr>
        <p:spPr>
          <a:xfrm>
            <a:off x="1855694" y="4771295"/>
            <a:ext cx="87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porcentaje de participantes que dieron prioridad 2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 tema de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ambiente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fue del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36%.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279634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1F7892C55D9E4C8DC7B5FFE0F5ACD8" ma:contentTypeVersion="14" ma:contentTypeDescription="Crear nuevo documento." ma:contentTypeScope="" ma:versionID="66c351634b990f158a42798526e1e212">
  <xsd:schema xmlns:xsd="http://www.w3.org/2001/XMLSchema" xmlns:xs="http://www.w3.org/2001/XMLSchema" xmlns:p="http://schemas.microsoft.com/office/2006/metadata/properties" xmlns:ns3="0ea71891-b02e-48c5-b8a6-74c64428659d" xmlns:ns4="6b0a18dc-3422-4d21-af4b-69deb036f6b1" targetNamespace="http://schemas.microsoft.com/office/2006/metadata/properties" ma:root="true" ma:fieldsID="0bd038b9a0c01aa5f6983ac59fa59332" ns3:_="" ns4:_="">
    <xsd:import namespace="0ea71891-b02e-48c5-b8a6-74c64428659d"/>
    <xsd:import namespace="6b0a18dc-3422-4d21-af4b-69deb036f6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71891-b02e-48c5-b8a6-74c644286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a18dc-3422-4d21-af4b-69deb036f6b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87C182-895E-4ADA-AA43-1F6A0EB94E3C}">
  <ds:schemaRefs>
    <ds:schemaRef ds:uri="6b0a18dc-3422-4d21-af4b-69deb036f6b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0ea71891-b02e-48c5-b8a6-74c64428659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DB35426-F901-4C80-B245-5BBB407FF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a71891-b02e-48c5-b8a6-74c64428659d"/>
    <ds:schemaRef ds:uri="6b0a18dc-3422-4d21-af4b-69deb036f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BB694-A073-4C1A-95FC-7E168A87B9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395</Words>
  <Application>Microsoft Office PowerPoint</Application>
  <PresentationFormat>Panorámica</PresentationFormat>
  <Paragraphs>47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Aura Lizeth Melo Avila</cp:lastModifiedBy>
  <cp:revision>26</cp:revision>
  <dcterms:created xsi:type="dcterms:W3CDTF">2020-01-14T13:48:49Z</dcterms:created>
  <dcterms:modified xsi:type="dcterms:W3CDTF">2022-03-17T19:30:15Z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0x0101004C1F7892C55D9E4C8DC7B5FFE0F5ACD8</vt:lpwstr>
  </property>
</Properties>
</file>