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7" r:id="rId7"/>
    <p:sldId id="259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0002"/>
    <a:srgbClr val="F83B3D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70" autoAdjust="0"/>
    <p:restoredTop sz="94728"/>
  </p:normalViewPr>
  <p:slideViewPr>
    <p:cSldViewPr snapToGrid="0" snapToObjects="1">
      <p:cViewPr varScale="1">
        <p:scale>
          <a:sx n="109" d="100"/>
          <a:sy n="109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488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B34C1F13-89F7-9548-AD28-7CF8AE5F1F4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318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47485CEC-5F36-E842-9D86-08E386B74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83947C71-6F72-6D40-AE75-85A488FA34F9}"/>
              </a:ext>
            </a:extLst>
          </p:cNvPr>
          <p:cNvSpPr txBox="1"/>
          <p:nvPr/>
        </p:nvSpPr>
        <p:spPr>
          <a:xfrm>
            <a:off x="6778869" y="3420427"/>
            <a:ext cx="41228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 smtClean="0">
                <a:solidFill>
                  <a:srgbClr val="C00000"/>
                </a:solidFill>
              </a:rPr>
              <a:t>METODOLOGÍA RENDICIÓN DE CUENTAS </a:t>
            </a:r>
            <a:endParaRPr lang="es-CO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556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651B248-503F-C44C-9116-B370C888BC8A}"/>
              </a:ext>
            </a:extLst>
          </p:cNvPr>
          <p:cNvSpPr txBox="1"/>
          <p:nvPr/>
        </p:nvSpPr>
        <p:spPr>
          <a:xfrm>
            <a:off x="1215947" y="2244060"/>
            <a:ext cx="8695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CO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565CD6-051C-C543-946E-1F5FAC9E8EAD}"/>
              </a:ext>
            </a:extLst>
          </p:cNvPr>
          <p:cNvSpPr txBox="1"/>
          <p:nvPr/>
        </p:nvSpPr>
        <p:spPr>
          <a:xfrm>
            <a:off x="2416420" y="192172"/>
            <a:ext cx="7359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000" b="1" dirty="0" smtClean="0">
                <a:solidFill>
                  <a:srgbClr val="F60002"/>
                </a:solidFill>
              </a:rPr>
              <a:t>ACTIVIDADES PROGRAMADAS</a:t>
            </a:r>
            <a:r>
              <a:rPr lang="es-CO" sz="3000" b="1" dirty="0" smtClean="0">
                <a:solidFill>
                  <a:srgbClr val="F60002"/>
                </a:solidFill>
              </a:rPr>
              <a:t> </a:t>
            </a:r>
            <a:endParaRPr lang="es-CO" sz="3000" b="1" dirty="0">
              <a:solidFill>
                <a:srgbClr val="F60002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E565CD6-051C-C543-946E-1F5FAC9E8EAD}"/>
              </a:ext>
            </a:extLst>
          </p:cNvPr>
          <p:cNvSpPr txBox="1"/>
          <p:nvPr/>
        </p:nvSpPr>
        <p:spPr>
          <a:xfrm>
            <a:off x="370873" y="1459230"/>
            <a:ext cx="107722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400" dirty="0" smtClean="0"/>
              <a:t>La rendición de cuentas es un proceso permanente por medio del cual se garantiza el derecho al control social </a:t>
            </a:r>
          </a:p>
          <a:p>
            <a:pPr algn="just"/>
            <a:r>
              <a:rPr lang="es-CO" sz="2400" dirty="0" smtClean="0"/>
              <a:t>De acuerdo a la metodología orientada por la Veeduría Ciudadana este año tendremos tres etapas: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243919"/>
              </p:ext>
            </p:extLst>
          </p:nvPr>
        </p:nvGraphicFramePr>
        <p:xfrm>
          <a:off x="1600200" y="3261946"/>
          <a:ext cx="9267092" cy="21629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3546">
                  <a:extLst>
                    <a:ext uri="{9D8B030D-6E8A-4147-A177-3AD203B41FA5}">
                      <a16:colId xmlns:a16="http://schemas.microsoft.com/office/drawing/2014/main" val="3909864672"/>
                    </a:ext>
                  </a:extLst>
                </a:gridCol>
                <a:gridCol w="4633546">
                  <a:extLst>
                    <a:ext uri="{9D8B030D-6E8A-4147-A177-3AD203B41FA5}">
                      <a16:colId xmlns:a16="http://schemas.microsoft.com/office/drawing/2014/main" val="3266451760"/>
                    </a:ext>
                  </a:extLst>
                </a:gridCol>
              </a:tblGrid>
              <a:tr h="7209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solidFill>
                            <a:schemeClr val="tx1"/>
                          </a:solidFill>
                          <a:effectLst/>
                        </a:rPr>
                        <a:t>DIÁLOGO </a:t>
                      </a:r>
                      <a:r>
                        <a:rPr lang="es-CO" sz="1600" b="1" dirty="0" smtClean="0">
                          <a:solidFill>
                            <a:schemeClr val="tx1"/>
                          </a:solidFill>
                          <a:effectLst/>
                        </a:rPr>
                        <a:t>CIUDADANO PREPARATORIO</a:t>
                      </a:r>
                      <a:r>
                        <a:rPr lang="es-CO" sz="16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CO" sz="1600" b="1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s-CO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solidFill>
                            <a:schemeClr val="tx1"/>
                          </a:solidFill>
                          <a:effectLst/>
                        </a:rPr>
                        <a:t>17 DE MARZO</a:t>
                      </a:r>
                      <a:endParaRPr lang="es-CO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340616"/>
                  </a:ext>
                </a:extLst>
              </a:tr>
              <a:tr h="7209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solidFill>
                            <a:schemeClr val="tx1"/>
                          </a:solidFill>
                          <a:effectLst/>
                        </a:rPr>
                        <a:t>AUDIENCIA DE RENDICIÓN DE CUENTAS</a:t>
                      </a:r>
                      <a:endParaRPr lang="es-CO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solidFill>
                            <a:schemeClr val="tx1"/>
                          </a:solidFill>
                          <a:effectLst/>
                        </a:rPr>
                        <a:t>9 DE ABRIL </a:t>
                      </a:r>
                      <a:endParaRPr lang="es-CO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127566"/>
                  </a:ext>
                </a:extLst>
              </a:tr>
              <a:tr h="7209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solidFill>
                            <a:schemeClr val="tx1"/>
                          </a:solidFill>
                          <a:effectLst/>
                        </a:rPr>
                        <a:t>DIÁLOGOS TERRITORIALES </a:t>
                      </a:r>
                      <a:r>
                        <a:rPr lang="es-CO" sz="1600" b="1" dirty="0" smtClean="0">
                          <a:solidFill>
                            <a:schemeClr val="tx1"/>
                          </a:solidFill>
                          <a:effectLst/>
                        </a:rPr>
                        <a:t> FOCALIZADOS  </a:t>
                      </a:r>
                      <a:r>
                        <a:rPr lang="es-CO" sz="1600" b="1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es-CO" sz="1600" b="1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r>
                        <a:rPr lang="es-CO" sz="1600" b="1" baseline="0" smtClean="0">
                          <a:solidFill>
                            <a:schemeClr val="tx1"/>
                          </a:solidFill>
                          <a:effectLst/>
                        </a:rPr>
                        <a:t> – UNO POR </a:t>
                      </a:r>
                      <a:r>
                        <a:rPr lang="es-CO" sz="16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UPZ)</a:t>
                      </a:r>
                      <a:endParaRPr lang="es-CO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600" b="1" dirty="0">
                          <a:solidFill>
                            <a:schemeClr val="tx1"/>
                          </a:solidFill>
                          <a:effectLst/>
                        </a:rPr>
                        <a:t>23 Y 30 DE ABRIL</a:t>
                      </a:r>
                      <a:endParaRPr lang="es-CO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284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547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5651B248-503F-C44C-9116-B370C888BC8A}"/>
              </a:ext>
            </a:extLst>
          </p:cNvPr>
          <p:cNvSpPr txBox="1"/>
          <p:nvPr/>
        </p:nvSpPr>
        <p:spPr>
          <a:xfrm>
            <a:off x="1215947" y="2244060"/>
            <a:ext cx="8695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es-CO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565CD6-051C-C543-946E-1F5FAC9E8EAD}"/>
              </a:ext>
            </a:extLst>
          </p:cNvPr>
          <p:cNvSpPr txBox="1"/>
          <p:nvPr/>
        </p:nvSpPr>
        <p:spPr>
          <a:xfrm>
            <a:off x="2416420" y="192172"/>
            <a:ext cx="7359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000" b="1" dirty="0" smtClean="0">
                <a:solidFill>
                  <a:srgbClr val="F60002"/>
                </a:solidFill>
              </a:rPr>
              <a:t>TEMAS FOCALIZADOS </a:t>
            </a:r>
            <a:r>
              <a:rPr lang="es-CO" sz="3000" b="1" dirty="0" smtClean="0">
                <a:solidFill>
                  <a:srgbClr val="F60002"/>
                </a:solidFill>
              </a:rPr>
              <a:t> </a:t>
            </a:r>
            <a:endParaRPr lang="es-CO" sz="3000" b="1" dirty="0">
              <a:solidFill>
                <a:srgbClr val="F60002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E565CD6-051C-C543-946E-1F5FAC9E8EAD}"/>
              </a:ext>
            </a:extLst>
          </p:cNvPr>
          <p:cNvSpPr txBox="1"/>
          <p:nvPr/>
        </p:nvSpPr>
        <p:spPr>
          <a:xfrm>
            <a:off x="870438" y="1292469"/>
            <a:ext cx="1027269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s-ES_tradnl" dirty="0" smtClean="0"/>
              <a:t>- </a:t>
            </a:r>
            <a:r>
              <a:rPr lang="es-ES_tradnl" sz="3200" dirty="0" smtClean="0"/>
              <a:t>Seguridad </a:t>
            </a:r>
            <a:r>
              <a:rPr lang="es-ES_tradnl" sz="3200" dirty="0"/>
              <a:t>y convivencia, Inspección, vigilancia y control (control urbanístico, establecimientos de comercio, espacio público. </a:t>
            </a:r>
            <a:endParaRPr lang="es-CO" sz="3200" dirty="0"/>
          </a:p>
          <a:p>
            <a:pPr lvl="0" algn="just"/>
            <a:r>
              <a:rPr lang="es-ES_tradnl" sz="3200" dirty="0" smtClean="0"/>
              <a:t>- Social </a:t>
            </a:r>
            <a:r>
              <a:rPr lang="es-ES_tradnl" sz="3200" dirty="0"/>
              <a:t>(Educación, salud, enfoque de mujer y género, víctimas, etc.)</a:t>
            </a:r>
            <a:endParaRPr lang="es-CO" sz="3200" dirty="0"/>
          </a:p>
          <a:p>
            <a:pPr lvl="0" algn="just"/>
            <a:r>
              <a:rPr lang="es-ES_tradnl" sz="3200" dirty="0" smtClean="0"/>
              <a:t>- Reactivación </a:t>
            </a:r>
            <a:r>
              <a:rPr lang="es-ES_tradnl" sz="3200" dirty="0"/>
              <a:t>económica, Infraestructura, Movilidad </a:t>
            </a:r>
            <a:endParaRPr lang="es-CO" sz="3200" dirty="0"/>
          </a:p>
          <a:p>
            <a:pPr lvl="0" algn="just"/>
            <a:r>
              <a:rPr lang="es-ES_tradnl" sz="3200" dirty="0" smtClean="0"/>
              <a:t>- Participación ciudadana y </a:t>
            </a:r>
            <a:r>
              <a:rPr lang="es-ES_tradnl" sz="3200" dirty="0"/>
              <a:t>f</a:t>
            </a:r>
            <a:r>
              <a:rPr lang="es-ES_tradnl" sz="3200" dirty="0" smtClean="0"/>
              <a:t>ortalecimiento institucional o gestión local </a:t>
            </a:r>
            <a:endParaRPr lang="es-CO" sz="3200" dirty="0"/>
          </a:p>
          <a:p>
            <a:pPr lvl="0" algn="just"/>
            <a:r>
              <a:rPr lang="es-ES_tradnl" sz="3200" dirty="0" smtClean="0"/>
              <a:t> -Ambiental</a:t>
            </a:r>
            <a:r>
              <a:rPr lang="es-ES_tradnl" sz="3200" dirty="0"/>
              <a:t>, Gestión Riesgo </a:t>
            </a:r>
            <a:endParaRPr lang="es-CO" sz="3200" dirty="0"/>
          </a:p>
          <a:p>
            <a:pPr algn="ctr"/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4100277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292CDC22-4079-8144-91B8-36261CA9052B}"/>
              </a:ext>
            </a:extLst>
          </p:cNvPr>
          <p:cNvGrpSpPr/>
          <p:nvPr/>
        </p:nvGrpSpPr>
        <p:grpSpPr>
          <a:xfrm>
            <a:off x="431597" y="0"/>
            <a:ext cx="11419027" cy="6858000"/>
            <a:chOff x="431597" y="0"/>
            <a:chExt cx="11419027" cy="6858000"/>
          </a:xfrm>
        </p:grpSpPr>
        <p:sp>
          <p:nvSpPr>
            <p:cNvPr id="5" name="Rectángulo 4">
              <a:extLst>
                <a:ext uri="{FF2B5EF4-FFF2-40B4-BE49-F238E27FC236}">
                  <a16:creationId xmlns:a16="http://schemas.microsoft.com/office/drawing/2014/main" id="{127A2614-B565-AE4A-8A11-A54AE128B630}"/>
                </a:ext>
              </a:extLst>
            </p:cNvPr>
            <p:cNvSpPr/>
            <p:nvPr/>
          </p:nvSpPr>
          <p:spPr>
            <a:xfrm>
              <a:off x="431597" y="0"/>
              <a:ext cx="11419027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537B23AE-9181-EF43-BAC4-1A965405D1A6}"/>
                </a:ext>
              </a:extLst>
            </p:cNvPr>
            <p:cNvSpPr txBox="1"/>
            <p:nvPr/>
          </p:nvSpPr>
          <p:spPr>
            <a:xfrm>
              <a:off x="3645611" y="2782180"/>
              <a:ext cx="46228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6600" b="1" dirty="0">
                  <a:solidFill>
                    <a:schemeClr val="accent4"/>
                  </a:solidFill>
                </a:rPr>
                <a:t>GRACIAS</a:t>
              </a:r>
            </a:p>
          </p:txBody>
        </p:sp>
        <p:pic>
          <p:nvPicPr>
            <p:cNvPr id="4" name="Imagen 3">
              <a:extLst>
                <a:ext uri="{FF2B5EF4-FFF2-40B4-BE49-F238E27FC236}">
                  <a16:creationId xmlns:a16="http://schemas.microsoft.com/office/drawing/2014/main" id="{B31C170F-31F9-CC46-A909-468C885F21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895532" y="5123625"/>
              <a:ext cx="2122958" cy="10861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490170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C1F7892C55D9E4C8DC7B5FFE0F5ACD8" ma:contentTypeVersion="14" ma:contentTypeDescription="Crear nuevo documento." ma:contentTypeScope="" ma:versionID="66c351634b990f158a42798526e1e212">
  <xsd:schema xmlns:xsd="http://www.w3.org/2001/XMLSchema" xmlns:xs="http://www.w3.org/2001/XMLSchema" xmlns:p="http://schemas.microsoft.com/office/2006/metadata/properties" xmlns:ns3="0ea71891-b02e-48c5-b8a6-74c64428659d" xmlns:ns4="6b0a18dc-3422-4d21-af4b-69deb036f6b1" targetNamespace="http://schemas.microsoft.com/office/2006/metadata/properties" ma:root="true" ma:fieldsID="0bd038b9a0c01aa5f6983ac59fa59332" ns3:_="" ns4:_="">
    <xsd:import namespace="0ea71891-b02e-48c5-b8a6-74c64428659d"/>
    <xsd:import namespace="6b0a18dc-3422-4d21-af4b-69deb036f6b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a71891-b02e-48c5-b8a6-74c6442865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0a18dc-3422-4d21-af4b-69deb036f6b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87C182-895E-4ADA-AA43-1F6A0EB94E3C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0ea71891-b02e-48c5-b8a6-74c64428659d"/>
    <ds:schemaRef ds:uri="http://purl.org/dc/elements/1.1/"/>
    <ds:schemaRef ds:uri="6b0a18dc-3422-4d21-af4b-69deb036f6b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DB35426-F901-4C80-B245-5BBB407FFF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a71891-b02e-48c5-b8a6-74c64428659d"/>
    <ds:schemaRef ds:uri="6b0a18dc-3422-4d21-af4b-69deb036f6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BBB694-A073-4C1A-95FC-7E168A87B9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134</Words>
  <Application>Microsoft Office PowerPoint</Application>
  <PresentationFormat>Panorámica</PresentationFormat>
  <Paragraphs>18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Aura Lizeth Melo Avila</cp:lastModifiedBy>
  <cp:revision>29</cp:revision>
  <dcterms:created xsi:type="dcterms:W3CDTF">2020-01-14T13:48:49Z</dcterms:created>
  <dcterms:modified xsi:type="dcterms:W3CDTF">2022-03-17T20:00:11Z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0x0101004C1F7892C55D9E4C8DC7B5FFE0F5ACD8</vt:lpwstr>
  </property>
</Properties>
</file>